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4" r:id="rId2"/>
    <p:sldId id="280" r:id="rId3"/>
    <p:sldId id="281" r:id="rId4"/>
    <p:sldId id="282" r:id="rId5"/>
    <p:sldId id="286" r:id="rId6"/>
    <p:sldId id="296" r:id="rId7"/>
    <p:sldId id="285" r:id="rId8"/>
    <p:sldId id="287" r:id="rId9"/>
    <p:sldId id="292" r:id="rId10"/>
    <p:sldId id="293" r:id="rId11"/>
    <p:sldId id="288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ik Munazza Khan \ Manager- CBER" userId="4b03db62-3e83-41c5-bf91-0a318b6dfaf7" providerId="ADAL" clId="{D224F274-567F-4788-B9B5-FE913C4B0E3A}"/>
    <pc:docChg chg="undo custSel modSld">
      <pc:chgData name="Malik Munazza Khan \ Manager- CBER" userId="4b03db62-3e83-41c5-bf91-0a318b6dfaf7" providerId="ADAL" clId="{D224F274-567F-4788-B9B5-FE913C4B0E3A}" dt="2024-11-04T06:19:06.656" v="22" actId="20577"/>
      <pc:docMkLst>
        <pc:docMk/>
      </pc:docMkLst>
      <pc:sldChg chg="modSp mod">
        <pc:chgData name="Malik Munazza Khan \ Manager- CBER" userId="4b03db62-3e83-41c5-bf91-0a318b6dfaf7" providerId="ADAL" clId="{D224F274-567F-4788-B9B5-FE913C4B0E3A}" dt="2024-11-04T06:19:06.656" v="22" actId="20577"/>
        <pc:sldMkLst>
          <pc:docMk/>
          <pc:sldMk cId="3211092382" sldId="280"/>
        </pc:sldMkLst>
        <pc:spChg chg="mod">
          <ac:chgData name="Malik Munazza Khan \ Manager- CBER" userId="4b03db62-3e83-41c5-bf91-0a318b6dfaf7" providerId="ADAL" clId="{D224F274-567F-4788-B9B5-FE913C4B0E3A}" dt="2024-11-04T06:19:03.448" v="21" actId="20577"/>
          <ac:spMkLst>
            <pc:docMk/>
            <pc:sldMk cId="3211092382" sldId="280"/>
            <ac:spMk id="2" creationId="{C3E3CAAB-EC5D-90F5-46CF-D5FFC7824FEF}"/>
          </ac:spMkLst>
        </pc:spChg>
        <pc:spChg chg="mod">
          <ac:chgData name="Malik Munazza Khan \ Manager- CBER" userId="4b03db62-3e83-41c5-bf91-0a318b6dfaf7" providerId="ADAL" clId="{D224F274-567F-4788-B9B5-FE913C4B0E3A}" dt="2024-11-04T06:19:06.656" v="22" actId="20577"/>
          <ac:spMkLst>
            <pc:docMk/>
            <pc:sldMk cId="3211092382" sldId="280"/>
            <ac:spMk id="3" creationId="{607004F6-2FB2-364C-2BC2-BD452AA7B97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C52F12-F0A0-4FC0-84E9-161B3E9571E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17E5A56-0A11-4069-A715-E8A7D1DEB7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urgency of integrating data analytics in policy formulation and execution.</a:t>
          </a:r>
        </a:p>
      </dgm:t>
    </dgm:pt>
    <dgm:pt modelId="{2D514406-3E2B-456F-8EB8-7B4A1DF71385}" type="parTrans" cxnId="{D0F4A92D-E73C-4180-B363-F13DEB432A2F}">
      <dgm:prSet/>
      <dgm:spPr/>
      <dgm:t>
        <a:bodyPr/>
        <a:lstStyle/>
        <a:p>
          <a:endParaRPr lang="en-US"/>
        </a:p>
      </dgm:t>
    </dgm:pt>
    <dgm:pt modelId="{503FB46E-E0B5-4A0C-89C9-4C8808030341}" type="sibTrans" cxnId="{D0F4A92D-E73C-4180-B363-F13DEB432A2F}">
      <dgm:prSet/>
      <dgm:spPr/>
      <dgm:t>
        <a:bodyPr/>
        <a:lstStyle/>
        <a:p>
          <a:endParaRPr lang="en-US"/>
        </a:p>
      </dgm:t>
    </dgm:pt>
    <dgm:pt modelId="{FD0F6D05-FB9B-4890-9A84-4B38FA2237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importance of both structured and unstructured data.</a:t>
          </a:r>
        </a:p>
      </dgm:t>
    </dgm:pt>
    <dgm:pt modelId="{113E0E05-C773-4603-8859-FBB8AD0A4031}" type="parTrans" cxnId="{DD73695A-87A7-4495-8B1D-C4D1578ECBA8}">
      <dgm:prSet/>
      <dgm:spPr/>
      <dgm:t>
        <a:bodyPr/>
        <a:lstStyle/>
        <a:p>
          <a:endParaRPr lang="en-US"/>
        </a:p>
      </dgm:t>
    </dgm:pt>
    <dgm:pt modelId="{BA3D42A4-901B-444C-9225-F5C41FE1010B}" type="sibTrans" cxnId="{DD73695A-87A7-4495-8B1D-C4D1578ECBA8}">
      <dgm:prSet/>
      <dgm:spPr/>
      <dgm:t>
        <a:bodyPr/>
        <a:lstStyle/>
        <a:p>
          <a:endParaRPr lang="en-US"/>
        </a:p>
      </dgm:t>
    </dgm:pt>
    <dgm:pt modelId="{E88E981D-18F3-4706-8E22-E7B61167C7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necessity of investing in data infrastructure and capacity building.</a:t>
          </a:r>
        </a:p>
      </dgm:t>
    </dgm:pt>
    <dgm:pt modelId="{9C9C77EC-DB86-488A-AAC9-DC4A47248559}" type="parTrans" cxnId="{FC5A2A55-196B-4A76-87DA-34183E0B947B}">
      <dgm:prSet/>
      <dgm:spPr/>
      <dgm:t>
        <a:bodyPr/>
        <a:lstStyle/>
        <a:p>
          <a:endParaRPr lang="en-US"/>
        </a:p>
      </dgm:t>
    </dgm:pt>
    <dgm:pt modelId="{FD4E6528-2723-49FF-8669-69236BEC6EDF}" type="sibTrans" cxnId="{FC5A2A55-196B-4A76-87DA-34183E0B947B}">
      <dgm:prSet/>
      <dgm:spPr/>
      <dgm:t>
        <a:bodyPr/>
        <a:lstStyle/>
        <a:p>
          <a:endParaRPr lang="en-US"/>
        </a:p>
      </dgm:t>
    </dgm:pt>
    <dgm:pt modelId="{83E076C5-9920-4F12-AA7C-A4B65BDD6D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role of data analytics in augmenting, not replacing, expert opinions.</a:t>
          </a:r>
        </a:p>
      </dgm:t>
    </dgm:pt>
    <dgm:pt modelId="{6C2CB9EA-1A32-4321-8857-6C9C228ED304}" type="parTrans" cxnId="{1B0E674C-8F57-4F3C-B7D1-5E2FFE9BEE6D}">
      <dgm:prSet/>
      <dgm:spPr/>
      <dgm:t>
        <a:bodyPr/>
        <a:lstStyle/>
        <a:p>
          <a:endParaRPr lang="en-US"/>
        </a:p>
      </dgm:t>
    </dgm:pt>
    <dgm:pt modelId="{6F1028F2-F270-4C75-8B30-9B6FAD2996AB}" type="sibTrans" cxnId="{1B0E674C-8F57-4F3C-B7D1-5E2FFE9BEE6D}">
      <dgm:prSet/>
      <dgm:spPr/>
      <dgm:t>
        <a:bodyPr/>
        <a:lstStyle/>
        <a:p>
          <a:endParaRPr lang="en-US"/>
        </a:p>
      </dgm:t>
    </dgm:pt>
    <dgm:pt modelId="{F5D46742-1C98-4AB7-B914-714C46FDDA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Encouraging a cultural shift towards valuing data as a critical tool for effective governance.</a:t>
          </a:r>
        </a:p>
      </dgm:t>
    </dgm:pt>
    <dgm:pt modelId="{AA0202A4-D204-412D-9246-89CDF6ADFF42}" type="parTrans" cxnId="{9A8C6D08-1323-49CC-A5A7-8550EA05523D}">
      <dgm:prSet/>
      <dgm:spPr/>
      <dgm:t>
        <a:bodyPr/>
        <a:lstStyle/>
        <a:p>
          <a:endParaRPr lang="en-US"/>
        </a:p>
      </dgm:t>
    </dgm:pt>
    <dgm:pt modelId="{E32B9F53-FD0E-4518-8A4A-C8C640988E74}" type="sibTrans" cxnId="{9A8C6D08-1323-49CC-A5A7-8550EA05523D}">
      <dgm:prSet/>
      <dgm:spPr/>
      <dgm:t>
        <a:bodyPr/>
        <a:lstStyle/>
        <a:p>
          <a:endParaRPr lang="en-US"/>
        </a:p>
      </dgm:t>
    </dgm:pt>
    <dgm:pt modelId="{B0913DCF-E497-47D9-B2B0-2157C6FFBBAF}" type="pres">
      <dgm:prSet presAssocID="{E4C52F12-F0A0-4FC0-84E9-161B3E9571E1}" presName="root" presStyleCnt="0">
        <dgm:presLayoutVars>
          <dgm:dir/>
          <dgm:resizeHandles val="exact"/>
        </dgm:presLayoutVars>
      </dgm:prSet>
      <dgm:spPr/>
    </dgm:pt>
    <dgm:pt modelId="{428D9DD7-CC82-4C42-8C9B-F048D1DBA685}" type="pres">
      <dgm:prSet presAssocID="{017E5A56-0A11-4069-A715-E8A7D1DEB702}" presName="compNode" presStyleCnt="0"/>
      <dgm:spPr/>
    </dgm:pt>
    <dgm:pt modelId="{D4A43422-9B1F-41E9-A669-A44B574DEE28}" type="pres">
      <dgm:prSet presAssocID="{017E5A56-0A11-4069-A715-E8A7D1DEB702}" presName="iconBgRect" presStyleLbl="bgShp" presStyleIdx="0" presStyleCnt="5"/>
      <dgm:spPr/>
    </dgm:pt>
    <dgm:pt modelId="{81D47D6E-34A0-42DA-B553-E5112BA5FDC9}" type="pres">
      <dgm:prSet presAssocID="{017E5A56-0A11-4069-A715-E8A7D1DEB70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0595DF-25BE-4DAB-90F0-99F30D960A6E}" type="pres">
      <dgm:prSet presAssocID="{017E5A56-0A11-4069-A715-E8A7D1DEB702}" presName="spaceRect" presStyleCnt="0"/>
      <dgm:spPr/>
    </dgm:pt>
    <dgm:pt modelId="{0A7B2BB3-6179-4174-A5D2-7760026BBFB1}" type="pres">
      <dgm:prSet presAssocID="{017E5A56-0A11-4069-A715-E8A7D1DEB702}" presName="textRect" presStyleLbl="revTx" presStyleIdx="0" presStyleCnt="5">
        <dgm:presLayoutVars>
          <dgm:chMax val="1"/>
          <dgm:chPref val="1"/>
        </dgm:presLayoutVars>
      </dgm:prSet>
      <dgm:spPr/>
    </dgm:pt>
    <dgm:pt modelId="{A02D664F-C8B3-46B6-A7B8-E49B6C7B3A4D}" type="pres">
      <dgm:prSet presAssocID="{503FB46E-E0B5-4A0C-89C9-4C8808030341}" presName="sibTrans" presStyleCnt="0"/>
      <dgm:spPr/>
    </dgm:pt>
    <dgm:pt modelId="{45ADCE2D-A8C2-438E-AA3A-32972F680B8C}" type="pres">
      <dgm:prSet presAssocID="{FD0F6D05-FB9B-4890-9A84-4B38FA2237F1}" presName="compNode" presStyleCnt="0"/>
      <dgm:spPr/>
    </dgm:pt>
    <dgm:pt modelId="{01702628-8754-4894-9090-294246C95D3E}" type="pres">
      <dgm:prSet presAssocID="{FD0F6D05-FB9B-4890-9A84-4B38FA2237F1}" presName="iconBgRect" presStyleLbl="bgShp" presStyleIdx="1" presStyleCnt="5"/>
      <dgm:spPr/>
    </dgm:pt>
    <dgm:pt modelId="{E8D5A08F-3A96-4B42-AAE9-1593AE212D63}" type="pres">
      <dgm:prSet presAssocID="{FD0F6D05-FB9B-4890-9A84-4B38FA2237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DE5327-7B03-4426-B196-E1F1D9809ADA}" type="pres">
      <dgm:prSet presAssocID="{FD0F6D05-FB9B-4890-9A84-4B38FA2237F1}" presName="spaceRect" presStyleCnt="0"/>
      <dgm:spPr/>
    </dgm:pt>
    <dgm:pt modelId="{F42F9445-B09D-49CA-8722-4BBFE595F274}" type="pres">
      <dgm:prSet presAssocID="{FD0F6D05-FB9B-4890-9A84-4B38FA2237F1}" presName="textRect" presStyleLbl="revTx" presStyleIdx="1" presStyleCnt="5">
        <dgm:presLayoutVars>
          <dgm:chMax val="1"/>
          <dgm:chPref val="1"/>
        </dgm:presLayoutVars>
      </dgm:prSet>
      <dgm:spPr/>
    </dgm:pt>
    <dgm:pt modelId="{9F2CF3BE-73B1-4F57-9D4D-88CC007BC33D}" type="pres">
      <dgm:prSet presAssocID="{BA3D42A4-901B-444C-9225-F5C41FE1010B}" presName="sibTrans" presStyleCnt="0"/>
      <dgm:spPr/>
    </dgm:pt>
    <dgm:pt modelId="{27CB3E78-7329-42A2-BD96-3AD5ECD1F922}" type="pres">
      <dgm:prSet presAssocID="{E88E981D-18F3-4706-8E22-E7B61167C765}" presName="compNode" presStyleCnt="0"/>
      <dgm:spPr/>
    </dgm:pt>
    <dgm:pt modelId="{A85F46E3-A30C-41CC-B538-3438BA3640DD}" type="pres">
      <dgm:prSet presAssocID="{E88E981D-18F3-4706-8E22-E7B61167C765}" presName="iconBgRect" presStyleLbl="bgShp" presStyleIdx="2" presStyleCnt="5"/>
      <dgm:spPr/>
    </dgm:pt>
    <dgm:pt modelId="{AD0DFBDF-E5DA-4AFD-A607-F28188F5B1BC}" type="pres">
      <dgm:prSet presAssocID="{E88E981D-18F3-4706-8E22-E7B61167C76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7B46EF2-69B6-4048-868B-16D044B49EBE}" type="pres">
      <dgm:prSet presAssocID="{E88E981D-18F3-4706-8E22-E7B61167C765}" presName="spaceRect" presStyleCnt="0"/>
      <dgm:spPr/>
    </dgm:pt>
    <dgm:pt modelId="{4E8C8C56-4B58-4DEB-A138-D9FB9FE24C19}" type="pres">
      <dgm:prSet presAssocID="{E88E981D-18F3-4706-8E22-E7B61167C765}" presName="textRect" presStyleLbl="revTx" presStyleIdx="2" presStyleCnt="5">
        <dgm:presLayoutVars>
          <dgm:chMax val="1"/>
          <dgm:chPref val="1"/>
        </dgm:presLayoutVars>
      </dgm:prSet>
      <dgm:spPr/>
    </dgm:pt>
    <dgm:pt modelId="{202E54FA-E49A-43E8-88B6-90626737BEA9}" type="pres">
      <dgm:prSet presAssocID="{FD4E6528-2723-49FF-8669-69236BEC6EDF}" presName="sibTrans" presStyleCnt="0"/>
      <dgm:spPr/>
    </dgm:pt>
    <dgm:pt modelId="{3A01D9EA-81E6-4471-8832-9FDC9EAE89C6}" type="pres">
      <dgm:prSet presAssocID="{83E076C5-9920-4F12-AA7C-A4B65BDD6D55}" presName="compNode" presStyleCnt="0"/>
      <dgm:spPr/>
    </dgm:pt>
    <dgm:pt modelId="{2E568031-8CE3-4462-B166-E5665949CC7C}" type="pres">
      <dgm:prSet presAssocID="{83E076C5-9920-4F12-AA7C-A4B65BDD6D55}" presName="iconBgRect" presStyleLbl="bgShp" presStyleIdx="3" presStyleCnt="5"/>
      <dgm:spPr/>
    </dgm:pt>
    <dgm:pt modelId="{412F23DE-F188-4A6F-B34B-1015BBF48455}" type="pres">
      <dgm:prSet presAssocID="{83E076C5-9920-4F12-AA7C-A4B65BDD6D5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4CE2252-A427-4B7D-A4DA-5DF7A394B825}" type="pres">
      <dgm:prSet presAssocID="{83E076C5-9920-4F12-AA7C-A4B65BDD6D55}" presName="spaceRect" presStyleCnt="0"/>
      <dgm:spPr/>
    </dgm:pt>
    <dgm:pt modelId="{B07A79CD-1358-41E1-922C-10C3B71D698A}" type="pres">
      <dgm:prSet presAssocID="{83E076C5-9920-4F12-AA7C-A4B65BDD6D55}" presName="textRect" presStyleLbl="revTx" presStyleIdx="3" presStyleCnt="5">
        <dgm:presLayoutVars>
          <dgm:chMax val="1"/>
          <dgm:chPref val="1"/>
        </dgm:presLayoutVars>
      </dgm:prSet>
      <dgm:spPr/>
    </dgm:pt>
    <dgm:pt modelId="{0D050D28-5527-4035-84DB-25D677A2F596}" type="pres">
      <dgm:prSet presAssocID="{6F1028F2-F270-4C75-8B30-9B6FAD2996AB}" presName="sibTrans" presStyleCnt="0"/>
      <dgm:spPr/>
    </dgm:pt>
    <dgm:pt modelId="{302A612E-A5F8-492B-A403-838125E76C9F}" type="pres">
      <dgm:prSet presAssocID="{F5D46742-1C98-4AB7-B914-714C46FDDAC7}" presName="compNode" presStyleCnt="0"/>
      <dgm:spPr/>
    </dgm:pt>
    <dgm:pt modelId="{2FB83B19-9B35-47F0-B6E4-2190C372C2F9}" type="pres">
      <dgm:prSet presAssocID="{F5D46742-1C98-4AB7-B914-714C46FDDAC7}" presName="iconBgRect" presStyleLbl="bgShp" presStyleIdx="4" presStyleCnt="5"/>
      <dgm:spPr/>
    </dgm:pt>
    <dgm:pt modelId="{A67250FF-C18D-46F2-82B9-B31988DD1343}" type="pres">
      <dgm:prSet presAssocID="{F5D46742-1C98-4AB7-B914-714C46FDDA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3FF935D4-DD4F-4BCB-A3BF-7052187CA5BB}" type="pres">
      <dgm:prSet presAssocID="{F5D46742-1C98-4AB7-B914-714C46FDDAC7}" presName="spaceRect" presStyleCnt="0"/>
      <dgm:spPr/>
    </dgm:pt>
    <dgm:pt modelId="{34108833-5675-4B79-ABE0-859FE16630CA}" type="pres">
      <dgm:prSet presAssocID="{F5D46742-1C98-4AB7-B914-714C46FDDAC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A8C6D08-1323-49CC-A5A7-8550EA05523D}" srcId="{E4C52F12-F0A0-4FC0-84E9-161B3E9571E1}" destId="{F5D46742-1C98-4AB7-B914-714C46FDDAC7}" srcOrd="4" destOrd="0" parTransId="{AA0202A4-D204-412D-9246-89CDF6ADFF42}" sibTransId="{E32B9F53-FD0E-4518-8A4A-C8C640988E74}"/>
    <dgm:cxn modelId="{20415309-4E2D-4260-B1A5-96DB3FF06768}" type="presOf" srcId="{F5D46742-1C98-4AB7-B914-714C46FDDAC7}" destId="{34108833-5675-4B79-ABE0-859FE16630CA}" srcOrd="0" destOrd="0" presId="urn:microsoft.com/office/officeart/2018/5/layout/IconCircleLabelList"/>
    <dgm:cxn modelId="{67F21020-780F-4EF7-BB40-0633058FFA11}" type="presOf" srcId="{E88E981D-18F3-4706-8E22-E7B61167C765}" destId="{4E8C8C56-4B58-4DEB-A138-D9FB9FE24C19}" srcOrd="0" destOrd="0" presId="urn:microsoft.com/office/officeart/2018/5/layout/IconCircleLabelList"/>
    <dgm:cxn modelId="{700BCB2B-466A-4F6B-903D-FB8A1DA25C08}" type="presOf" srcId="{017E5A56-0A11-4069-A715-E8A7D1DEB702}" destId="{0A7B2BB3-6179-4174-A5D2-7760026BBFB1}" srcOrd="0" destOrd="0" presId="urn:microsoft.com/office/officeart/2018/5/layout/IconCircleLabelList"/>
    <dgm:cxn modelId="{D0F4A92D-E73C-4180-B363-F13DEB432A2F}" srcId="{E4C52F12-F0A0-4FC0-84E9-161B3E9571E1}" destId="{017E5A56-0A11-4069-A715-E8A7D1DEB702}" srcOrd="0" destOrd="0" parTransId="{2D514406-3E2B-456F-8EB8-7B4A1DF71385}" sibTransId="{503FB46E-E0B5-4A0C-89C9-4C8808030341}"/>
    <dgm:cxn modelId="{C3E4715E-52C4-4422-91F7-D22D9A53C3EB}" type="presOf" srcId="{83E076C5-9920-4F12-AA7C-A4B65BDD6D55}" destId="{B07A79CD-1358-41E1-922C-10C3B71D698A}" srcOrd="0" destOrd="0" presId="urn:microsoft.com/office/officeart/2018/5/layout/IconCircleLabelList"/>
    <dgm:cxn modelId="{9CCC156A-B5E2-4A5A-A21C-F74B4D8A11BF}" type="presOf" srcId="{E4C52F12-F0A0-4FC0-84E9-161B3E9571E1}" destId="{B0913DCF-E497-47D9-B2B0-2157C6FFBBAF}" srcOrd="0" destOrd="0" presId="urn:microsoft.com/office/officeart/2018/5/layout/IconCircleLabelList"/>
    <dgm:cxn modelId="{1B0E674C-8F57-4F3C-B7D1-5E2FFE9BEE6D}" srcId="{E4C52F12-F0A0-4FC0-84E9-161B3E9571E1}" destId="{83E076C5-9920-4F12-AA7C-A4B65BDD6D55}" srcOrd="3" destOrd="0" parTransId="{6C2CB9EA-1A32-4321-8857-6C9C228ED304}" sibTransId="{6F1028F2-F270-4C75-8B30-9B6FAD2996AB}"/>
    <dgm:cxn modelId="{8940196E-32A5-4BB2-8A6F-26896D602F86}" type="presOf" srcId="{FD0F6D05-FB9B-4890-9A84-4B38FA2237F1}" destId="{F42F9445-B09D-49CA-8722-4BBFE595F274}" srcOrd="0" destOrd="0" presId="urn:microsoft.com/office/officeart/2018/5/layout/IconCircleLabelList"/>
    <dgm:cxn modelId="{FC5A2A55-196B-4A76-87DA-34183E0B947B}" srcId="{E4C52F12-F0A0-4FC0-84E9-161B3E9571E1}" destId="{E88E981D-18F3-4706-8E22-E7B61167C765}" srcOrd="2" destOrd="0" parTransId="{9C9C77EC-DB86-488A-AAC9-DC4A47248559}" sibTransId="{FD4E6528-2723-49FF-8669-69236BEC6EDF}"/>
    <dgm:cxn modelId="{DD73695A-87A7-4495-8B1D-C4D1578ECBA8}" srcId="{E4C52F12-F0A0-4FC0-84E9-161B3E9571E1}" destId="{FD0F6D05-FB9B-4890-9A84-4B38FA2237F1}" srcOrd="1" destOrd="0" parTransId="{113E0E05-C773-4603-8859-FBB8AD0A4031}" sibTransId="{BA3D42A4-901B-444C-9225-F5C41FE1010B}"/>
    <dgm:cxn modelId="{88C6E466-F6AA-4B5A-8553-91FEA26F3BED}" type="presParOf" srcId="{B0913DCF-E497-47D9-B2B0-2157C6FFBBAF}" destId="{428D9DD7-CC82-4C42-8C9B-F048D1DBA685}" srcOrd="0" destOrd="0" presId="urn:microsoft.com/office/officeart/2018/5/layout/IconCircleLabelList"/>
    <dgm:cxn modelId="{FBC768A7-3955-4474-8D91-A6AC14D9681B}" type="presParOf" srcId="{428D9DD7-CC82-4C42-8C9B-F048D1DBA685}" destId="{D4A43422-9B1F-41E9-A669-A44B574DEE28}" srcOrd="0" destOrd="0" presId="urn:microsoft.com/office/officeart/2018/5/layout/IconCircleLabelList"/>
    <dgm:cxn modelId="{A431976F-A9E6-4B37-9A14-92681063B026}" type="presParOf" srcId="{428D9DD7-CC82-4C42-8C9B-F048D1DBA685}" destId="{81D47D6E-34A0-42DA-B553-E5112BA5FDC9}" srcOrd="1" destOrd="0" presId="urn:microsoft.com/office/officeart/2018/5/layout/IconCircleLabelList"/>
    <dgm:cxn modelId="{9019C6F6-82A7-4404-BC86-101E7F79A343}" type="presParOf" srcId="{428D9DD7-CC82-4C42-8C9B-F048D1DBA685}" destId="{D70595DF-25BE-4DAB-90F0-99F30D960A6E}" srcOrd="2" destOrd="0" presId="urn:microsoft.com/office/officeart/2018/5/layout/IconCircleLabelList"/>
    <dgm:cxn modelId="{3F425DBB-96C2-4108-A452-102CE5F2BA19}" type="presParOf" srcId="{428D9DD7-CC82-4C42-8C9B-F048D1DBA685}" destId="{0A7B2BB3-6179-4174-A5D2-7760026BBFB1}" srcOrd="3" destOrd="0" presId="urn:microsoft.com/office/officeart/2018/5/layout/IconCircleLabelList"/>
    <dgm:cxn modelId="{6B649682-EB4F-4B36-9EF2-55D405872C4F}" type="presParOf" srcId="{B0913DCF-E497-47D9-B2B0-2157C6FFBBAF}" destId="{A02D664F-C8B3-46B6-A7B8-E49B6C7B3A4D}" srcOrd="1" destOrd="0" presId="urn:microsoft.com/office/officeart/2018/5/layout/IconCircleLabelList"/>
    <dgm:cxn modelId="{F4D9814F-161D-4D67-8BDC-D7F2B0F86B99}" type="presParOf" srcId="{B0913DCF-E497-47D9-B2B0-2157C6FFBBAF}" destId="{45ADCE2D-A8C2-438E-AA3A-32972F680B8C}" srcOrd="2" destOrd="0" presId="urn:microsoft.com/office/officeart/2018/5/layout/IconCircleLabelList"/>
    <dgm:cxn modelId="{DD575B2E-AE69-464E-A264-20930A2B1E7A}" type="presParOf" srcId="{45ADCE2D-A8C2-438E-AA3A-32972F680B8C}" destId="{01702628-8754-4894-9090-294246C95D3E}" srcOrd="0" destOrd="0" presId="urn:microsoft.com/office/officeart/2018/5/layout/IconCircleLabelList"/>
    <dgm:cxn modelId="{E858E406-500E-4CE8-B7C8-13A5A11733C9}" type="presParOf" srcId="{45ADCE2D-A8C2-438E-AA3A-32972F680B8C}" destId="{E8D5A08F-3A96-4B42-AAE9-1593AE212D63}" srcOrd="1" destOrd="0" presId="urn:microsoft.com/office/officeart/2018/5/layout/IconCircleLabelList"/>
    <dgm:cxn modelId="{4975A9D4-EB10-4B78-BC74-9D3DD29DFA9E}" type="presParOf" srcId="{45ADCE2D-A8C2-438E-AA3A-32972F680B8C}" destId="{EFDE5327-7B03-4426-B196-E1F1D9809ADA}" srcOrd="2" destOrd="0" presId="urn:microsoft.com/office/officeart/2018/5/layout/IconCircleLabelList"/>
    <dgm:cxn modelId="{E886BC89-5A67-46CC-840A-F9B14664574D}" type="presParOf" srcId="{45ADCE2D-A8C2-438E-AA3A-32972F680B8C}" destId="{F42F9445-B09D-49CA-8722-4BBFE595F274}" srcOrd="3" destOrd="0" presId="urn:microsoft.com/office/officeart/2018/5/layout/IconCircleLabelList"/>
    <dgm:cxn modelId="{598979EA-5399-47BA-9AAE-409503AADC89}" type="presParOf" srcId="{B0913DCF-E497-47D9-B2B0-2157C6FFBBAF}" destId="{9F2CF3BE-73B1-4F57-9D4D-88CC007BC33D}" srcOrd="3" destOrd="0" presId="urn:microsoft.com/office/officeart/2018/5/layout/IconCircleLabelList"/>
    <dgm:cxn modelId="{54300C2C-4917-4A4C-8A83-06A77376285C}" type="presParOf" srcId="{B0913DCF-E497-47D9-B2B0-2157C6FFBBAF}" destId="{27CB3E78-7329-42A2-BD96-3AD5ECD1F922}" srcOrd="4" destOrd="0" presId="urn:microsoft.com/office/officeart/2018/5/layout/IconCircleLabelList"/>
    <dgm:cxn modelId="{93DDAD53-D328-4C63-9EBB-F6B060FC09B3}" type="presParOf" srcId="{27CB3E78-7329-42A2-BD96-3AD5ECD1F922}" destId="{A85F46E3-A30C-41CC-B538-3438BA3640DD}" srcOrd="0" destOrd="0" presId="urn:microsoft.com/office/officeart/2018/5/layout/IconCircleLabelList"/>
    <dgm:cxn modelId="{650D8F2F-C86E-4F9A-B092-2893FFDAAB39}" type="presParOf" srcId="{27CB3E78-7329-42A2-BD96-3AD5ECD1F922}" destId="{AD0DFBDF-E5DA-4AFD-A607-F28188F5B1BC}" srcOrd="1" destOrd="0" presId="urn:microsoft.com/office/officeart/2018/5/layout/IconCircleLabelList"/>
    <dgm:cxn modelId="{EA116A98-3385-4A29-BFD9-58D12AEFECFC}" type="presParOf" srcId="{27CB3E78-7329-42A2-BD96-3AD5ECD1F922}" destId="{A7B46EF2-69B6-4048-868B-16D044B49EBE}" srcOrd="2" destOrd="0" presId="urn:microsoft.com/office/officeart/2018/5/layout/IconCircleLabelList"/>
    <dgm:cxn modelId="{DF3F2E8B-1B03-4EF9-A225-5EF22098C021}" type="presParOf" srcId="{27CB3E78-7329-42A2-BD96-3AD5ECD1F922}" destId="{4E8C8C56-4B58-4DEB-A138-D9FB9FE24C19}" srcOrd="3" destOrd="0" presId="urn:microsoft.com/office/officeart/2018/5/layout/IconCircleLabelList"/>
    <dgm:cxn modelId="{FB13AA21-F566-4B3B-AFAD-C59585A6CEEE}" type="presParOf" srcId="{B0913DCF-E497-47D9-B2B0-2157C6FFBBAF}" destId="{202E54FA-E49A-43E8-88B6-90626737BEA9}" srcOrd="5" destOrd="0" presId="urn:microsoft.com/office/officeart/2018/5/layout/IconCircleLabelList"/>
    <dgm:cxn modelId="{B277C3AB-2417-4F8A-9CA7-6139C8CD5669}" type="presParOf" srcId="{B0913DCF-E497-47D9-B2B0-2157C6FFBBAF}" destId="{3A01D9EA-81E6-4471-8832-9FDC9EAE89C6}" srcOrd="6" destOrd="0" presId="urn:microsoft.com/office/officeart/2018/5/layout/IconCircleLabelList"/>
    <dgm:cxn modelId="{361E0B79-CC3C-469F-A2F8-13E49A956E4C}" type="presParOf" srcId="{3A01D9EA-81E6-4471-8832-9FDC9EAE89C6}" destId="{2E568031-8CE3-4462-B166-E5665949CC7C}" srcOrd="0" destOrd="0" presId="urn:microsoft.com/office/officeart/2018/5/layout/IconCircleLabelList"/>
    <dgm:cxn modelId="{EDBA59FE-2230-4FDD-9800-2E37CABC6EA4}" type="presParOf" srcId="{3A01D9EA-81E6-4471-8832-9FDC9EAE89C6}" destId="{412F23DE-F188-4A6F-B34B-1015BBF48455}" srcOrd="1" destOrd="0" presId="urn:microsoft.com/office/officeart/2018/5/layout/IconCircleLabelList"/>
    <dgm:cxn modelId="{A022E023-0F64-410A-9085-A9A3B022F2A1}" type="presParOf" srcId="{3A01D9EA-81E6-4471-8832-9FDC9EAE89C6}" destId="{04CE2252-A427-4B7D-A4DA-5DF7A394B825}" srcOrd="2" destOrd="0" presId="urn:microsoft.com/office/officeart/2018/5/layout/IconCircleLabelList"/>
    <dgm:cxn modelId="{7D6A627B-EAD5-44E8-ADC6-C9FE1A7C85E0}" type="presParOf" srcId="{3A01D9EA-81E6-4471-8832-9FDC9EAE89C6}" destId="{B07A79CD-1358-41E1-922C-10C3B71D698A}" srcOrd="3" destOrd="0" presId="urn:microsoft.com/office/officeart/2018/5/layout/IconCircleLabelList"/>
    <dgm:cxn modelId="{2748FD75-A40C-4A35-BCA2-9B8C5876AC1E}" type="presParOf" srcId="{B0913DCF-E497-47D9-B2B0-2157C6FFBBAF}" destId="{0D050D28-5527-4035-84DB-25D677A2F596}" srcOrd="7" destOrd="0" presId="urn:microsoft.com/office/officeart/2018/5/layout/IconCircleLabelList"/>
    <dgm:cxn modelId="{10689485-DD3C-4BC2-B193-C36C1399B06A}" type="presParOf" srcId="{B0913DCF-E497-47D9-B2B0-2157C6FFBBAF}" destId="{302A612E-A5F8-492B-A403-838125E76C9F}" srcOrd="8" destOrd="0" presId="urn:microsoft.com/office/officeart/2018/5/layout/IconCircleLabelList"/>
    <dgm:cxn modelId="{8768C6F9-FAA3-4A59-B341-F5B728BE94FB}" type="presParOf" srcId="{302A612E-A5F8-492B-A403-838125E76C9F}" destId="{2FB83B19-9B35-47F0-B6E4-2190C372C2F9}" srcOrd="0" destOrd="0" presId="urn:microsoft.com/office/officeart/2018/5/layout/IconCircleLabelList"/>
    <dgm:cxn modelId="{E3487251-46F3-415E-B7D9-22899F1572B0}" type="presParOf" srcId="{302A612E-A5F8-492B-A403-838125E76C9F}" destId="{A67250FF-C18D-46F2-82B9-B31988DD1343}" srcOrd="1" destOrd="0" presId="urn:microsoft.com/office/officeart/2018/5/layout/IconCircleLabelList"/>
    <dgm:cxn modelId="{FBC9FA7D-A6E7-46BC-864D-16E8C7FBBA1D}" type="presParOf" srcId="{302A612E-A5F8-492B-A403-838125E76C9F}" destId="{3FF935D4-DD4F-4BCB-A3BF-7052187CA5BB}" srcOrd="2" destOrd="0" presId="urn:microsoft.com/office/officeart/2018/5/layout/IconCircleLabelList"/>
    <dgm:cxn modelId="{155E3A45-9918-4E20-982F-8E6EB46A76B3}" type="presParOf" srcId="{302A612E-A5F8-492B-A403-838125E76C9F}" destId="{34108833-5675-4B79-ABE0-859FE16630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43422-9B1F-41E9-A669-A44B574DEE28}">
      <dsp:nvSpPr>
        <dsp:cNvPr id="0" name=""/>
        <dsp:cNvSpPr/>
      </dsp:nvSpPr>
      <dsp:spPr>
        <a:xfrm>
          <a:off x="478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47D6E-34A0-42DA-B553-E5112BA5FDC9}">
      <dsp:nvSpPr>
        <dsp:cNvPr id="0" name=""/>
        <dsp:cNvSpPr/>
      </dsp:nvSpPr>
      <dsp:spPr>
        <a:xfrm>
          <a:off x="71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B2BB3-6179-4174-A5D2-7760026BBFB1}">
      <dsp:nvSpPr>
        <dsp:cNvPr id="0" name=""/>
        <dsp:cNvSpPr/>
      </dsp:nvSpPr>
      <dsp:spPr>
        <a:xfrm>
          <a:off x="127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urgency of integrating data analytics in policy formulation and execution.</a:t>
          </a:r>
        </a:p>
      </dsp:txBody>
      <dsp:txXfrm>
        <a:off x="127800" y="2468168"/>
        <a:ext cx="1800000" cy="855000"/>
      </dsp:txXfrm>
    </dsp:sp>
    <dsp:sp modelId="{01702628-8754-4894-9090-294246C95D3E}">
      <dsp:nvSpPr>
        <dsp:cNvPr id="0" name=""/>
        <dsp:cNvSpPr/>
      </dsp:nvSpPr>
      <dsp:spPr>
        <a:xfrm>
          <a:off x="2593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5A08F-3A96-4B42-AAE9-1593AE212D63}">
      <dsp:nvSpPr>
        <dsp:cNvPr id="0" name=""/>
        <dsp:cNvSpPr/>
      </dsp:nvSpPr>
      <dsp:spPr>
        <a:xfrm>
          <a:off x="282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F9445-B09D-49CA-8722-4BBFE595F274}">
      <dsp:nvSpPr>
        <dsp:cNvPr id="0" name=""/>
        <dsp:cNvSpPr/>
      </dsp:nvSpPr>
      <dsp:spPr>
        <a:xfrm>
          <a:off x="2242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importance of both structured and unstructured data.</a:t>
          </a:r>
        </a:p>
      </dsp:txBody>
      <dsp:txXfrm>
        <a:off x="2242800" y="2468168"/>
        <a:ext cx="1800000" cy="855000"/>
      </dsp:txXfrm>
    </dsp:sp>
    <dsp:sp modelId="{A85F46E3-A30C-41CC-B538-3438BA3640DD}">
      <dsp:nvSpPr>
        <dsp:cNvPr id="0" name=""/>
        <dsp:cNvSpPr/>
      </dsp:nvSpPr>
      <dsp:spPr>
        <a:xfrm>
          <a:off x="4708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DFBDF-E5DA-4AFD-A607-F28188F5B1BC}">
      <dsp:nvSpPr>
        <dsp:cNvPr id="0" name=""/>
        <dsp:cNvSpPr/>
      </dsp:nvSpPr>
      <dsp:spPr>
        <a:xfrm>
          <a:off x="494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C8C56-4B58-4DEB-A138-D9FB9FE24C19}">
      <dsp:nvSpPr>
        <dsp:cNvPr id="0" name=""/>
        <dsp:cNvSpPr/>
      </dsp:nvSpPr>
      <dsp:spPr>
        <a:xfrm>
          <a:off x="4357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necessity of investing in data infrastructure and capacity building.</a:t>
          </a:r>
        </a:p>
      </dsp:txBody>
      <dsp:txXfrm>
        <a:off x="4357800" y="2468168"/>
        <a:ext cx="1800000" cy="855000"/>
      </dsp:txXfrm>
    </dsp:sp>
    <dsp:sp modelId="{2E568031-8CE3-4462-B166-E5665949CC7C}">
      <dsp:nvSpPr>
        <dsp:cNvPr id="0" name=""/>
        <dsp:cNvSpPr/>
      </dsp:nvSpPr>
      <dsp:spPr>
        <a:xfrm>
          <a:off x="6823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F23DE-F188-4A6F-B34B-1015BBF48455}">
      <dsp:nvSpPr>
        <dsp:cNvPr id="0" name=""/>
        <dsp:cNvSpPr/>
      </dsp:nvSpPr>
      <dsp:spPr>
        <a:xfrm>
          <a:off x="7057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A79CD-1358-41E1-922C-10C3B71D698A}">
      <dsp:nvSpPr>
        <dsp:cNvPr id="0" name=""/>
        <dsp:cNvSpPr/>
      </dsp:nvSpPr>
      <dsp:spPr>
        <a:xfrm>
          <a:off x="6472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role of data analytics in augmenting, not replacing, expert opinions.</a:t>
          </a:r>
        </a:p>
      </dsp:txBody>
      <dsp:txXfrm>
        <a:off x="6472800" y="2468168"/>
        <a:ext cx="1800000" cy="855000"/>
      </dsp:txXfrm>
    </dsp:sp>
    <dsp:sp modelId="{2FB83B19-9B35-47F0-B6E4-2190C372C2F9}">
      <dsp:nvSpPr>
        <dsp:cNvPr id="0" name=""/>
        <dsp:cNvSpPr/>
      </dsp:nvSpPr>
      <dsp:spPr>
        <a:xfrm>
          <a:off x="8938800" y="1028168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50FF-C18D-46F2-82B9-B31988DD1343}">
      <dsp:nvSpPr>
        <dsp:cNvPr id="0" name=""/>
        <dsp:cNvSpPr/>
      </dsp:nvSpPr>
      <dsp:spPr>
        <a:xfrm>
          <a:off x="9172800" y="12621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08833-5675-4B79-ABE0-859FE16630CA}">
      <dsp:nvSpPr>
        <dsp:cNvPr id="0" name=""/>
        <dsp:cNvSpPr/>
      </dsp:nvSpPr>
      <dsp:spPr>
        <a:xfrm>
          <a:off x="8587800" y="2468168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Encouraging a cultural shift towards valuing data as a critical tool for effective governance.</a:t>
          </a:r>
        </a:p>
      </dsp:txBody>
      <dsp:txXfrm>
        <a:off x="8587800" y="2468168"/>
        <a:ext cx="1800000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2160C-AA91-43BA-AB53-32A710A67A2C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60671-F4E6-410A-AE87-83B69596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A536A-FE4D-868A-ACAD-167FD2E5E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7130E-AB9C-4612-2427-349B892D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CE5E9-9447-4AC6-FE16-EDD0D932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FBA05-5223-88D6-EDFD-676EF755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97B4A-B95C-8D45-F943-C819C82C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FCDD-91D2-20EB-2F3B-4726E3BE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7F449-CB23-EE1C-8747-CCE618AD0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46F7A-CD87-B996-1495-8CEB1620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7CDC9-4FDD-E537-99EE-DBDDDB36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38FC9-5F16-D2E7-2559-79E21A47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0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1012E1-3FAE-F732-68FE-D22B44799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2246E-4EAE-5693-EDCD-287B6CBA7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35FE2-EDFE-CBCC-BB64-6A29CFEC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747A3-9246-EF22-4106-B9F002E4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DE97-55E1-8EAE-2D8C-DEE1E57F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9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A448-D742-35E5-B661-025419EF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0EFB-B7CA-56F5-5F80-22EA86F9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CC7B-CFC3-E9F4-95F7-95FB2845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1DDD5-9B53-9742-B61D-885C4F8C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EF3BC-9E6C-DB2D-0AA8-B399B58B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2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10F-A76F-3D58-3FD2-667107DD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BA297-CC31-132F-FE9A-15607F6DB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7C27-5919-A833-427B-29BE88A8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5F75E-E30F-6A81-98A3-B8A1B811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CFA93-D753-8358-5859-095FDC0E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95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E729-B8B4-6A89-2C01-2B9FCC00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58C32-E198-D8E7-EBA0-46171D9EE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24789-50C5-73A5-F1A5-7BB6F18B6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39CCB-E3CE-851F-94AB-F1B90200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48CE2-2464-C58C-69A4-B9619C79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9234-BAC2-2580-06B5-266597B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6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FE88-6023-68FC-4989-89CFADBD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2A98D-BF1D-FD2B-45E1-D7A383078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45879-1A1F-63D5-D590-B00B6052D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D467D-CB34-FF19-A1DA-54DBE06D7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14832-BD99-B5EE-10A6-6C53D752F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A1AC75-44F1-96B8-E5A1-17AB8550D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A4CC2-42B2-4A95-D999-44D7A187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B64B-EDC6-D424-70ED-D42FE2A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91DE-8802-49BF-3CA7-3EF190B8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B5A57-111E-360F-6AEF-66EF8D56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47FB3-E697-37AF-C86C-EBF8858F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27450-98D3-65CC-FD23-E69F6873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6CEF6-EC79-BDAF-BE04-A5A45BC3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AD234-5D16-9982-22D3-5B57B62F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190E-933B-1578-3A5A-4AF71340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5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CC65-DD56-04D0-004B-06971F9E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F917B-264D-ACD0-E1EF-773E419B9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CCAA-8233-78D1-7F5D-4B60B148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FB516-E821-929D-001A-EF10BCA6D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80310-B54F-BE68-DDE0-3739AD0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1143-033F-450A-DF4C-3663EB4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9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74886-131F-A0E0-D71E-5BCA64A7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45ADA-7EE6-40E5-ED62-DD7DCEF5A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3FA8A-9429-F8AE-1362-5436F41AE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AFDF2-8181-715D-F52E-D917068E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32F27-C34C-D58E-F3E9-F3A79C77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DA154-7BB3-665D-C72D-F7EE58B4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5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EC1227-FEA7-F810-6978-935403A2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2A464-02DA-F1F3-5DBE-06335634E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0F3AE-0BE0-5976-EF5C-C265C38B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8AA0C-661E-46BC-872C-A8F43535F5D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EF3B-C361-2A5E-2754-642C654A6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11A9-0948-4B12-F7A7-562480B67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14B8D-287F-4F1A-9DA5-C8C38D43D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8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10" Type="http://schemas.openxmlformats.org/officeDocument/2006/relationships/image" Target="../media/image10.jpeg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8C6-50F5-D75B-EE6E-7D956EBB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9B2E4-E36A-24BF-B315-CBABCBBC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53A930B-D719-08B5-A6E9-792F0C77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2D20DCBA-8E25-09A9-8354-76BFE77E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6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1ECE2C4B-92D0-8288-A758-22E283202F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76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B93B4-22FD-0C20-8E0D-9AEAA13B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EB12868B-CDC6-CAD5-DD55-AD3C68126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73E98611-EA13-82B9-467F-E1E0C2CFBA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B9A2C56-BF6F-92FE-C574-ABE5DB5D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Main Findings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5E84F-E1A9-CDB8-BD15-F95A44878C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2513" y="2338388"/>
            <a:ext cx="105156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Topic Modeling Findings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Four main topics from monetary policy statements: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Monetary Policy and Growth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Focused on rates, inflation, and growth strategies.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Inflation and Monetary Measures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Highlighting inflation trends and central bank responses.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Economic Growth and Balance of Payments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Discussed trade deficits and sectoral impacts.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Fiscal Policy and Inflation Dynamics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Addressing deficits and fiscal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Shifts Over Time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Observed shifts in policy focus across years (e.g., emphasis on inflation post-2018).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7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FD10-3101-6917-E8E3-61DCE9146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6E306-04B4-088F-18E2-5AD0D3F51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1. Enhance Data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 in robust and standardized data collection, storage, and processing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Prioritize machine-readable formats for all policy documents to support AI-driven analysis.</a:t>
            </a:r>
          </a:p>
          <a:p>
            <a:r>
              <a:rPr lang="en-US" b="1" dirty="0"/>
              <a:t>2. Institutionalize Text Analysis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 Natural Language Processing (NLP) and sentiment analysis into policymaking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public sector staff in text mining and data-driven decision-making.</a:t>
            </a:r>
          </a:p>
          <a:p>
            <a:r>
              <a:rPr lang="en-US" b="1" dirty="0"/>
              <a:t>3. Promote Data Quality and Trust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Establish strict data governance policies emphasizing quality, privacy, and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 public trust by securing sensitive information and ensuring responsible data usage.</a:t>
            </a:r>
          </a:p>
          <a:p>
            <a:r>
              <a:rPr lang="en-US" b="1" dirty="0"/>
              <a:t>4. Improve Policy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Simplify technical jargon in monetary policy statements to engage a wider audience.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Adopt user-friendly formats and data visualizations to enhance accessibility and understanding.</a:t>
            </a:r>
          </a:p>
          <a:p>
            <a:r>
              <a:rPr lang="en-US" b="1" dirty="0"/>
              <a:t>5. Leverage AI for Policy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AI-driven tools for real-time analysis of economic indicators and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Apply advanced analytics to anticipate economic challenges and design proactive policies.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F18668E2-56C9-C240-5486-70CABEBDE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2773A76-4A43-162C-7733-636FED06C7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50F2DA-4649-6B02-6CE7-9AF41040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Policy Recommendations (If Any)</a:t>
            </a:r>
          </a:p>
        </p:txBody>
      </p:sp>
    </p:spTree>
    <p:extLst>
      <p:ext uri="{BB962C8B-B14F-4D97-AF65-F5344CB8AC3E}">
        <p14:creationId xmlns:p14="http://schemas.microsoft.com/office/powerpoint/2010/main" val="150866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E40D-40B9-7AAE-68C2-91E40492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264" y="28952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5122" name="Picture 2" descr="Download premium vector of Thank You slide template vector for business  presentation by Sasi about powerpoint thank you, thank you, thank you slide,  thank you slide template, and presentation 3020360">
            <a:extLst>
              <a:ext uri="{FF2B5EF4-FFF2-40B4-BE49-F238E27FC236}">
                <a16:creationId xmlns:a16="http://schemas.microsoft.com/office/drawing/2014/main" id="{50B7DC05-6153-95B1-E031-761C2044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B300B28D-628C-C60A-74C1-28C22C7DD4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9150" y="-11908"/>
            <a:ext cx="2422851" cy="7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C46885C9-73A2-7BEA-8CB5-368DC7460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351314" cy="8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CAAB-EC5D-90F5-46CF-D5FFC7824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7526"/>
            <a:ext cx="9144000" cy="31121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004F6-2FB2-364C-2BC2-BD452AA7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968" y="3102474"/>
            <a:ext cx="9144000" cy="3112129"/>
          </a:xfrm>
        </p:spPr>
        <p:txBody>
          <a:bodyPr>
            <a:normAutofit/>
          </a:bodyPr>
          <a:lstStyle/>
          <a:p>
            <a:r>
              <a:rPr lang="en-US" dirty="0"/>
              <a:t>Presenter’s name: Zahid Asghar</a:t>
            </a:r>
          </a:p>
          <a:p>
            <a:r>
              <a:rPr lang="en-US" dirty="0"/>
              <a:t>Paper title: </a:t>
            </a:r>
            <a:r>
              <a:rPr lang="en-US" sz="1800" kern="1400" spc="-5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Unlocking the Power of Data: Enhancing Public Policy through Advanced Data Infrastructure and Language Model Analysis</a:t>
            </a:r>
            <a:endParaRPr lang="en-PK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Designation: Professor</a:t>
            </a:r>
          </a:p>
          <a:p>
            <a:r>
              <a:rPr lang="en-US" dirty="0"/>
              <a:t>Affiliation: Quaid-</a:t>
            </a:r>
            <a:r>
              <a:rPr lang="en-US" dirty="0" err="1"/>
              <a:t>i</a:t>
            </a:r>
            <a:r>
              <a:rPr lang="en-US" dirty="0"/>
              <a:t>-Azam University , Islamabad</a:t>
            </a:r>
          </a:p>
          <a:p>
            <a:r>
              <a:rPr lang="en-US" dirty="0"/>
              <a:t>Email: zasghar@qau.edu.pk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3261A59E-CB51-4DFB-EDC7-2ED6AC8E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8D178C58-1643-697D-3B52-FD32AA04D2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09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F3105-4EDC-6F5E-C8F7-7BF5A55C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r>
              <a:rPr lang="en-US" dirty="0"/>
              <a:t>                     </a:t>
            </a:r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8BCA086D-9F8E-6D59-2B1A-9136E67DA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35CC326-3F03-51D6-902D-4811596020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16C1BF-436B-B9C0-3979-ADB4574B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Introdution</a:t>
            </a:r>
          </a:p>
        </p:txBody>
      </p:sp>
      <p:pic>
        <p:nvPicPr>
          <p:cNvPr id="2" name="Picture 2" descr="Catapult GIFs | Tenor">
            <a:extLst>
              <a:ext uri="{FF2B5EF4-FFF2-40B4-BE49-F238E27FC236}">
                <a16:creationId xmlns:a16="http://schemas.microsoft.com/office/drawing/2014/main" id="{8C6990EA-DE2A-ACBD-840B-48D9C696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87" y="3488780"/>
            <a:ext cx="20955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rrows Horse Game GIF - Arrows Horse Game Archer Trap - Discover &amp; Share  GIFs">
            <a:extLst>
              <a:ext uri="{FF2B5EF4-FFF2-40B4-BE49-F238E27FC236}">
                <a16:creationId xmlns:a16="http://schemas.microsoft.com/office/drawing/2014/main" id="{4EFA0136-53FF-FAF1-52AC-076774A7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81" y="3488780"/>
            <a:ext cx="2416583" cy="13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hirt Cannon Gif">
            <a:extLst>
              <a:ext uri="{FF2B5EF4-FFF2-40B4-BE49-F238E27FC236}">
                <a16:creationId xmlns:a16="http://schemas.microsoft.com/office/drawing/2014/main" id="{B11EB5D7-8438-7CB2-8AD3-435CF108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8" y="3488780"/>
            <a:ext cx="2657709" cy="136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ritish Grenadiers GIF - British Grenadiers - Discover &amp; Share GIFs">
            <a:extLst>
              <a:ext uri="{FF2B5EF4-FFF2-40B4-BE49-F238E27FC236}">
                <a16:creationId xmlns:a16="http://schemas.microsoft.com/office/drawing/2014/main" id="{F8A5DCDC-A4FE-AF80-1C0B-9BDC6D9E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74" y="5182141"/>
            <a:ext cx="2095500" cy="14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The Case for Increasing Economic Warfare Capabilities in the ...">
            <a:extLst>
              <a:ext uri="{FF2B5EF4-FFF2-40B4-BE49-F238E27FC236}">
                <a16:creationId xmlns:a16="http://schemas.microsoft.com/office/drawing/2014/main" id="{62A79293-5CE0-A40C-3690-E93813B1B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81" y="5182141"/>
            <a:ext cx="2416583" cy="14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Data GIFs - Get the best gif on GIFER">
            <a:extLst>
              <a:ext uri="{FF2B5EF4-FFF2-40B4-BE49-F238E27FC236}">
                <a16:creationId xmlns:a16="http://schemas.microsoft.com/office/drawing/2014/main" id="{772FE239-3063-BEFE-4FA6-F0B29207A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7" y="5162573"/>
            <a:ext cx="2721723" cy="14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Ancient India - World History Encyclopedia">
            <a:extLst>
              <a:ext uri="{FF2B5EF4-FFF2-40B4-BE49-F238E27FC236}">
                <a16:creationId xmlns:a16="http://schemas.microsoft.com/office/drawing/2014/main" id="{052C7BF4-D9FA-F4AD-4668-C53CA11D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04" y="2415537"/>
            <a:ext cx="1695435" cy="95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6E0A25-316E-68BD-E6F6-C3729ECB8B71}"/>
              </a:ext>
            </a:extLst>
          </p:cNvPr>
          <p:cNvSpPr txBox="1"/>
          <p:nvPr/>
        </p:nvSpPr>
        <p:spPr>
          <a:xfrm>
            <a:off x="2980189" y="2432284"/>
            <a:ext cx="6094602" cy="963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291" lvl="1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798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Advanced Technology </a:t>
            </a:r>
            <a:r>
              <a:rPr lang="en-US" sz="798" b="1" dirty="0"/>
              <a:t>: </a:t>
            </a:r>
            <a:r>
              <a:rPr lang="en-US" sz="798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Driving Force</a:t>
            </a:r>
            <a:endParaRPr lang="en-US" sz="798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Calibri"/>
            </a:endParaRPr>
          </a:p>
          <a:p>
            <a:pPr marL="86291" lvl="1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798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The Era of Digital Abundance</a:t>
            </a:r>
            <a:endParaRPr lang="en-US" sz="798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Calibri"/>
            </a:endParaRPr>
          </a:p>
          <a:p>
            <a:pPr marL="172581" lvl="2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806" i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“Data is the fuel of progress</a:t>
            </a:r>
            <a:r>
              <a:rPr lang="en-US" sz="806" i="1" dirty="0"/>
              <a:t>”</a:t>
            </a:r>
          </a:p>
          <a:p>
            <a:pPr marL="172581" lvl="2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800" b="1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rPr>
              <a:t>Pakistan’s Position : 117/174 AI Readiness</a:t>
            </a:r>
            <a:endParaRPr lang="en-US" sz="1000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Calibri"/>
            </a:endParaRPr>
          </a:p>
          <a:p>
            <a:pPr marL="172581" lvl="2" indent="-86291" defTabSz="35821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806" i="1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329513" lvl="2" indent="-164756" defTabSz="683939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472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4DC08-2B9B-612A-3F10-0D7F6AD4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D417302E-BAEC-0B08-BE74-37F46470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4D176DC-FA03-C41B-5F59-4CB5EAE932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2B12922-0F98-A000-57A6-3155F277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Introduction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0F547C5-E8D0-90C8-F34E-4B41F12C93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513" y="2338388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013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8C5DE-238B-115E-52F8-D49F9D038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9364B-33D4-BB92-CBE7-C72A1A6B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r>
              <a:rPr lang="en-US" b="1" dirty="0"/>
              <a:t>Data Collection and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Source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Monetary Policy Statements (MPS) from the State Bank of Pakistan (2005–2024).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total of 86 documents collected in PDF format.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Preprocessing Steps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Conversion to text format.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Cleaning and tokenization: removed stop words, converted to lowercase, stemmed 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Document-Term Matrix (DTM) created for analysis.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9B48E25F-0A0B-BE9A-3486-1512DC4AF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26266DF3-5C0E-8FDE-9807-F63721C97B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655B6B-6111-6649-5BDB-EB09A42F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87768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A3B47-0C4A-3757-7B39-63AEE917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9336-E250-8014-367E-D62505FC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r>
              <a:rPr lang="en-US" b="1" dirty="0"/>
              <a:t>Text Analysis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Sentiment Analysis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Loughran and McDonald financial sentiment dictionary.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Context-aware sentiment scoring for economic terms (e.g., “increase” in inflation context).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Topic Modeling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Applied Latent Dirichlet Allocation (LDA) to identify key topics.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Topics include monetary policy, inflation, growth, and fiscal balances.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CFAAA1C9-AA2F-6611-EEB2-DD45F59B4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4EBCCE5B-C243-DA67-3824-40D534CE57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BBA2452-6B3C-F8F2-1418-32646A43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251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9C21F-5406-54FD-965C-4BB388D0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CA54-92A5-130A-0B81-2138FF5F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 1</a:t>
            </a:r>
            <a:r>
              <a:rPr lang="en-US" dirty="0"/>
              <a:t>: Recognize data as a strategic asset in governance.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 2</a:t>
            </a:r>
            <a:r>
              <a:rPr lang="en-US" dirty="0"/>
              <a:t>: Explore the effective utilization of public policy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 3</a:t>
            </a:r>
            <a:r>
              <a:rPr lang="en-US" dirty="0"/>
              <a:t>: Harness NLP and LLMs to analyze monetary policy statements.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Question</a:t>
            </a:r>
            <a:r>
              <a:rPr lang="en-US" dirty="0"/>
              <a:t>: How can unstructured data enhance public policy formulation and implementation?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4374C029-41D2-6548-1C78-A84D2944D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E35CBE79-CCD4-0C05-195D-EDA0B6A0B8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F097C5-1C79-BDE7-DAB2-56CC3218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Research Questions/Objectives</a:t>
            </a:r>
          </a:p>
        </p:txBody>
      </p:sp>
    </p:spTree>
    <p:extLst>
      <p:ext uri="{BB962C8B-B14F-4D97-AF65-F5344CB8AC3E}">
        <p14:creationId xmlns:p14="http://schemas.microsoft.com/office/powerpoint/2010/main" val="44423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2D519-7EDE-54B8-DDC5-A4356390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91FCDE9C-B5C5-8D02-4A31-281A74DCA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6C677125-0219-56FB-4749-CE6BDA5641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7DE937D-DE43-EAFC-EBB4-D802745C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Main Findings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C5AFEE-B0C1-B129-C1BB-72B6989787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2513" y="2338388"/>
            <a:ext cx="105156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 1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Text mining can transform unstructured data into strategic insights, improving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 2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Sentiment analysis of SBP’s monetary policy statements revealed a generally neutral tone, avoiding extremes (hawkish or dovish).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 3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Topic modeling identified four critical themes: monetary policy, inflation, growth, and fiscal balances. </a:t>
            </a:r>
          </a:p>
        </p:txBody>
      </p:sp>
    </p:spTree>
    <p:extLst>
      <p:ext uri="{BB962C8B-B14F-4D97-AF65-F5344CB8AC3E}">
        <p14:creationId xmlns:p14="http://schemas.microsoft.com/office/powerpoint/2010/main" val="178787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88A1-38CE-C309-894E-3CAFE032A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8CF8-3F31-6703-D673-460051C4B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04" y="2338809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Text Mining Potential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Successfully transformed unstructured monetary policy data into structured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Revealed patterns and themes in SBP's policy communications.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Neutral Policy Tone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 showed SBP’s statements maintain a neutral tone, avoiding strong hawkish or dovish biases.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neutrality reflects balanced policy communication.</a:t>
            </a:r>
          </a:p>
          <a:p>
            <a:endParaRPr lang="en-US" dirty="0"/>
          </a:p>
        </p:txBody>
      </p:sp>
      <p:pic>
        <p:nvPicPr>
          <p:cNvPr id="4" name="Picture 3" descr="A black and red sign with a black background&#10;&#10;Description automatically generated">
            <a:extLst>
              <a:ext uri="{FF2B5EF4-FFF2-40B4-BE49-F238E27FC236}">
                <a16:creationId xmlns:a16="http://schemas.microsoft.com/office/drawing/2014/main" id="{2A0C2D5D-7CAD-4B54-362E-3B2EBC50D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314" cy="803328"/>
          </a:xfrm>
          <a:prstGeom prst="rect">
            <a:avLst/>
          </a:prstGeom>
        </p:spPr>
      </p:pic>
      <p:pic>
        <p:nvPicPr>
          <p:cNvPr id="5" name="Google Shape;98;p19" descr="https://lh4.googleusercontent.com/HCXeC3EvN3o9VTymyc6tL7EWHy1tgg931KoLnNragJV3ItMZIVUpwmw4uZb3Xhz-MBsGbs1E08fUnEQRwfsE83PQJGJtYeYEsk0RG1QAgpA2920IWJ4YXzpKLj7ki2MjDdyODNZI">
            <a:extLst>
              <a:ext uri="{FF2B5EF4-FFF2-40B4-BE49-F238E27FC236}">
                <a16:creationId xmlns:a16="http://schemas.microsoft.com/office/drawing/2014/main" id="{FDBDF031-B369-7D69-32EF-F8B5E8DBBC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588" y="-11908"/>
            <a:ext cx="2777414" cy="8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F064DD-9305-CCB1-764D-204AC6E9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416"/>
            <a:ext cx="12192000" cy="1325563"/>
          </a:xfrm>
          <a:prstGeom prst="rect">
            <a:avLst/>
          </a:prstGeom>
          <a:solidFill>
            <a:srgbClr val="87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Cambria"/>
                <a:ea typeface="Cambria"/>
                <a:sym typeface="Cambria"/>
              </a:rPr>
              <a:t>Main Findings</a:t>
            </a:r>
          </a:p>
        </p:txBody>
      </p:sp>
    </p:spTree>
    <p:extLst>
      <p:ext uri="{BB962C8B-B14F-4D97-AF65-F5344CB8AC3E}">
        <p14:creationId xmlns:p14="http://schemas.microsoft.com/office/powerpoint/2010/main" val="67623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687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</vt:lpstr>
      <vt:lpstr>Open Sans</vt:lpstr>
      <vt:lpstr>Wingdings</vt:lpstr>
      <vt:lpstr>Office Theme</vt:lpstr>
      <vt:lpstr>PowerPoint Presentation</vt:lpstr>
      <vt:lpstr>       </vt:lpstr>
      <vt:lpstr>Introdution</vt:lpstr>
      <vt:lpstr>Introduction</vt:lpstr>
      <vt:lpstr>Methodology</vt:lpstr>
      <vt:lpstr>Methodology</vt:lpstr>
      <vt:lpstr>Research Questions/Objectives</vt:lpstr>
      <vt:lpstr>Main Findings</vt:lpstr>
      <vt:lpstr>Main Findings</vt:lpstr>
      <vt:lpstr>Main Findings</vt:lpstr>
      <vt:lpstr>Policy Recommendations (If Any)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Malik Munazza Khan \ Manager- CBER</dc:creator>
  <cp:lastModifiedBy>Prof. Dr. Zahid Asghar</cp:lastModifiedBy>
  <cp:revision>6</cp:revision>
  <dcterms:created xsi:type="dcterms:W3CDTF">2024-07-15T09:44:32Z</dcterms:created>
  <dcterms:modified xsi:type="dcterms:W3CDTF">2024-12-01T11:51:28Z</dcterms:modified>
</cp:coreProperties>
</file>